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9" r:id="rId4"/>
    <p:sldId id="265" r:id="rId5"/>
    <p:sldId id="260" r:id="rId6"/>
    <p:sldId id="261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0F4DA4-FC16-4B8F-92CE-EF3FAE02D8E8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99FC62-8E81-4257-8457-A07F7C7FB7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9FC62-8E81-4257-8457-A07F7C7FB74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CE75F-3EF3-4FE2-A1C8-722700EA2E80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68496-3EF1-4EB9-A38E-083157EA1E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CE75F-3EF3-4FE2-A1C8-722700EA2E80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68496-3EF1-4EB9-A38E-083157EA1E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CE75F-3EF3-4FE2-A1C8-722700EA2E80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68496-3EF1-4EB9-A38E-083157EA1E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CE75F-3EF3-4FE2-A1C8-722700EA2E80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68496-3EF1-4EB9-A38E-083157EA1E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CE75F-3EF3-4FE2-A1C8-722700EA2E80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6568496-3EF1-4EB9-A38E-083157EA1E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CE75F-3EF3-4FE2-A1C8-722700EA2E80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68496-3EF1-4EB9-A38E-083157EA1E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CE75F-3EF3-4FE2-A1C8-722700EA2E80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68496-3EF1-4EB9-A38E-083157EA1E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CE75F-3EF3-4FE2-A1C8-722700EA2E80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68496-3EF1-4EB9-A38E-083157EA1E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CE75F-3EF3-4FE2-A1C8-722700EA2E80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68496-3EF1-4EB9-A38E-083157EA1E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CE75F-3EF3-4FE2-A1C8-722700EA2E80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68496-3EF1-4EB9-A38E-083157EA1E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CE75F-3EF3-4FE2-A1C8-722700EA2E80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68496-3EF1-4EB9-A38E-083157EA1E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1BCE75F-3EF3-4FE2-A1C8-722700EA2E80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6568496-3EF1-4EB9-A38E-083157EA1E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audio13.wav"/><Relationship Id="rId1" Type="http://schemas.openxmlformats.org/officeDocument/2006/relationships/audio" Target="../media/audio12.wav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4.xml"/><Relationship Id="rId1" Type="http://schemas.openxmlformats.org/officeDocument/2006/relationships/audio" Target="../media/audio2.wav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4.xml"/><Relationship Id="rId1" Type="http://schemas.openxmlformats.org/officeDocument/2006/relationships/audio" Target="../media/audio3.wav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4.xml"/><Relationship Id="rId1" Type="http://schemas.openxmlformats.org/officeDocument/2006/relationships/audio" Target="../media/audio4.wav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audio6.wav"/><Relationship Id="rId1" Type="http://schemas.openxmlformats.org/officeDocument/2006/relationships/audio" Target="../media/audio5.wav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audio8.wav"/><Relationship Id="rId1" Type="http://schemas.openxmlformats.org/officeDocument/2006/relationships/audio" Target="../media/audio7.wav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4.xml"/><Relationship Id="rId1" Type="http://schemas.openxmlformats.org/officeDocument/2006/relationships/audio" Target="../media/audio9.wav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4.xml"/><Relationship Id="rId1" Type="http://schemas.openxmlformats.org/officeDocument/2006/relationships/audio" Target="../media/audio10.wav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audio" Target="../media/audio11.wav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1828799"/>
          </a:xfrm>
        </p:spPr>
        <p:txBody>
          <a:bodyPr/>
          <a:lstStyle/>
          <a:p>
            <a:r>
              <a:rPr lang="en-US" dirty="0" smtClean="0"/>
              <a:t>The Hamburger and the Paragraph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90800"/>
            <a:ext cx="6400800" cy="3048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 descr="Hamburger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38400" y="2819400"/>
            <a:ext cx="4673600" cy="3086100"/>
          </a:xfrm>
          <a:prstGeom prst="rect">
            <a:avLst/>
          </a:prstGeom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5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Finished Product:</a:t>
            </a:r>
            <a:endParaRPr lang="en-US" dirty="0"/>
          </a:p>
        </p:txBody>
      </p:sp>
      <p:pic>
        <p:nvPicPr>
          <p:cNvPr id="10" name="Content Placeholder 9" descr="hamb 3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457200" y="2222888"/>
            <a:ext cx="4038600" cy="3280586"/>
          </a:xfrm>
        </p:spPr>
      </p:pic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038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Christmas is my favorite holiday. </a:t>
            </a:r>
            <a:r>
              <a:rPr lang="en-US" dirty="0" smtClean="0">
                <a:solidFill>
                  <a:srgbClr val="92D050"/>
                </a:solidFill>
              </a:rPr>
              <a:t>The first reason Christmas is my favorite holiday is because I get lots of gifts</a:t>
            </a:r>
            <a:r>
              <a:rPr lang="en-US" dirty="0" smtClean="0">
                <a:solidFill>
                  <a:srgbClr val="0070C0"/>
                </a:solidFill>
              </a:rPr>
              <a:t>. Second, I get to eat all kinds of good food.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7030A0"/>
                </a:solidFill>
              </a:rPr>
              <a:t>Lastly, I get to visit with all my family at Christmas. </a:t>
            </a:r>
            <a:r>
              <a:rPr lang="en-US" dirty="0" smtClean="0">
                <a:solidFill>
                  <a:srgbClr val="FFC000"/>
                </a:solidFill>
              </a:rPr>
              <a:t>Gifts, good food and family are the reasons Christmas is my favorite holiday.</a:t>
            </a:r>
          </a:p>
          <a:p>
            <a:endParaRPr lang="en-US" dirty="0"/>
          </a:p>
        </p:txBody>
      </p:sp>
      <p:pic>
        <p:nvPicPr>
          <p:cNvPr id="11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2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895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Formula!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800" dirty="0" smtClean="0"/>
              <a:t>A Paragraph, much like a hamburger has many parts to it.</a:t>
            </a:r>
          </a:p>
          <a:p>
            <a:r>
              <a:rPr lang="en-US" sz="2800" dirty="0" smtClean="0"/>
              <a:t>This is a new way to learn how to write a paragraph using the “hamburger formula.”</a:t>
            </a:r>
          </a:p>
          <a:p>
            <a:endParaRPr lang="en-US" dirty="0" smtClean="0"/>
          </a:p>
        </p:txBody>
      </p:sp>
      <p:pic>
        <p:nvPicPr>
          <p:cNvPr id="6" name="Content Placeholder 5" descr="kids writing 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95837" y="3310731"/>
            <a:ext cx="3743325" cy="1104900"/>
          </a:xfrm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it work????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en-US" dirty="0" smtClean="0"/>
              <a:t>This hamburger has different  parts to it.</a:t>
            </a:r>
          </a:p>
          <a:p>
            <a:pPr algn="ctr"/>
            <a:endParaRPr lang="en-US" sz="1600" dirty="0" smtClean="0"/>
          </a:p>
          <a:p>
            <a:pPr marL="548640" lvl="7" indent="-411480" algn="ctr">
              <a:buClr>
                <a:schemeClr val="tx1">
                  <a:shade val="95000"/>
                </a:schemeClr>
              </a:buClr>
              <a:buSzPct val="65000"/>
              <a:buNone/>
            </a:pPr>
            <a:r>
              <a:rPr lang="en-US" sz="2400" dirty="0" smtClean="0"/>
              <a:t>There is:</a:t>
            </a:r>
          </a:p>
          <a:p>
            <a:pPr marL="548640" lvl="7" indent="-411480" algn="ctr">
              <a:buClr>
                <a:schemeClr val="tx1">
                  <a:shade val="95000"/>
                </a:schemeClr>
              </a:buClr>
              <a:buSzPct val="65000"/>
              <a:buNone/>
            </a:pPr>
            <a:endParaRPr lang="en-US" sz="2400" dirty="0" smtClean="0"/>
          </a:p>
          <a:p>
            <a:pPr marL="548640" lvl="7" indent="-411480" algn="ctr">
              <a:buClr>
                <a:schemeClr val="tx1">
                  <a:shade val="95000"/>
                </a:schemeClr>
              </a:buClr>
              <a:buSzPct val="65000"/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The Top Bun</a:t>
            </a:r>
          </a:p>
          <a:p>
            <a:pPr algn="ctr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The Tomato</a:t>
            </a:r>
          </a:p>
          <a:p>
            <a:pPr algn="ctr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The Cheese</a:t>
            </a:r>
          </a:p>
          <a:p>
            <a:pPr algn="ctr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The Meat</a:t>
            </a:r>
          </a:p>
          <a:p>
            <a:pPr algn="ctr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The Bottom Bun</a:t>
            </a:r>
          </a:p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931440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How it Works!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Hamburger has different parts to it: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                      </a:t>
            </a:r>
          </a:p>
          <a:p>
            <a:endParaRPr lang="en-US" sz="1600" dirty="0" smtClean="0">
              <a:solidFill>
                <a:srgbClr val="FF0000"/>
              </a:solidFill>
            </a:endParaRPr>
          </a:p>
          <a:p>
            <a:endParaRPr lang="en-US" sz="1600" dirty="0" smtClean="0">
              <a:solidFill>
                <a:srgbClr val="FF0000"/>
              </a:solidFill>
            </a:endParaRPr>
          </a:p>
          <a:p>
            <a:endParaRPr lang="en-US" sz="1600" dirty="0" smtClean="0">
              <a:solidFill>
                <a:srgbClr val="FF0000"/>
              </a:solidFill>
            </a:endParaRPr>
          </a:p>
          <a:p>
            <a:endParaRPr lang="en-US" sz="2000" dirty="0" smtClean="0">
              <a:solidFill>
                <a:srgbClr val="FF0000"/>
              </a:solidFill>
            </a:endParaRPr>
          </a:p>
          <a:p>
            <a:endParaRPr lang="en-US" sz="2000" dirty="0" smtClean="0">
              <a:solidFill>
                <a:srgbClr val="FF0000"/>
              </a:solidFill>
            </a:endParaRPr>
          </a:p>
          <a:p>
            <a:endParaRPr lang="en-US" sz="2000" dirty="0" smtClean="0">
              <a:solidFill>
                <a:srgbClr val="FF0000"/>
              </a:solidFill>
            </a:endParaRPr>
          </a:p>
          <a:p>
            <a:endParaRPr lang="en-US" sz="2000" dirty="0" smtClean="0">
              <a:solidFill>
                <a:srgbClr val="FF0000"/>
              </a:solidFill>
            </a:endParaRPr>
          </a:p>
          <a:p>
            <a:endParaRPr lang="en-US" sz="2000" dirty="0" smtClean="0">
              <a:solidFill>
                <a:srgbClr val="FF0000"/>
              </a:solidFill>
            </a:endParaRPr>
          </a:p>
          <a:p>
            <a:endParaRPr lang="en-US" sz="2000" dirty="0" smtClean="0">
              <a:solidFill>
                <a:srgbClr val="FF0000"/>
              </a:solidFill>
            </a:endParaRPr>
          </a:p>
          <a:p>
            <a:endParaRPr lang="en-US" sz="2000" dirty="0" smtClean="0">
              <a:solidFill>
                <a:srgbClr val="FF0000"/>
              </a:solidFill>
            </a:endParaRPr>
          </a:p>
          <a:p>
            <a:r>
              <a:rPr lang="en-US" sz="2000" dirty="0" smtClean="0">
                <a:solidFill>
                  <a:srgbClr val="FF0000"/>
                </a:solidFill>
              </a:rPr>
              <a:t>The Top Bun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The Tomato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The Cheese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The Meat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The Bottom Bun</a:t>
            </a:r>
          </a:p>
          <a:p>
            <a:endParaRPr lang="en-US" sz="1600" dirty="0" smtClean="0">
              <a:solidFill>
                <a:srgbClr val="FF0000"/>
              </a:solidFill>
            </a:endParaRPr>
          </a:p>
          <a:p>
            <a:endParaRPr lang="en-US" sz="1600" dirty="0" smtClean="0">
              <a:solidFill>
                <a:srgbClr val="FF0000"/>
              </a:solidFill>
            </a:endParaRPr>
          </a:p>
          <a:p>
            <a:endParaRPr lang="en-US" sz="1600" dirty="0" smtClean="0">
              <a:solidFill>
                <a:srgbClr val="FF0000"/>
              </a:solidFill>
            </a:endParaRPr>
          </a:p>
          <a:p>
            <a:endParaRPr lang="en-US" sz="1600" dirty="0" smtClean="0">
              <a:solidFill>
                <a:srgbClr val="FF0000"/>
              </a:solidFill>
            </a:endParaRPr>
          </a:p>
          <a:p>
            <a:endParaRPr lang="en-US" sz="1600" dirty="0" smtClean="0">
              <a:solidFill>
                <a:srgbClr val="FF0000"/>
              </a:solidFill>
            </a:endParaRPr>
          </a:p>
          <a:p>
            <a:endParaRPr lang="en-US" sz="1600" dirty="0" smtClean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The Paragraph has different parts to it: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Christmas is my favorite holiday. </a:t>
            </a:r>
            <a:r>
              <a:rPr lang="en-US" dirty="0" smtClean="0">
                <a:solidFill>
                  <a:srgbClr val="92D050"/>
                </a:solidFill>
              </a:rPr>
              <a:t>The first reason Christmas is my favorite holiday is because I get lots of gifts</a:t>
            </a:r>
            <a:r>
              <a:rPr lang="en-US" dirty="0" smtClean="0">
                <a:solidFill>
                  <a:srgbClr val="0070C0"/>
                </a:solidFill>
              </a:rPr>
              <a:t>. Second, I get to eat all kinds of good food.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7030A0"/>
                </a:solidFill>
              </a:rPr>
              <a:t>Lastly, I get to visit with all my family at Christmas. </a:t>
            </a:r>
            <a:r>
              <a:rPr lang="en-US" dirty="0" smtClean="0">
                <a:solidFill>
                  <a:srgbClr val="FFC000"/>
                </a:solidFill>
              </a:rPr>
              <a:t>Gifts, good food and family are the reasons Christmas is my favorite holiday.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sz="2000" dirty="0" smtClean="0">
                <a:solidFill>
                  <a:srgbClr val="FF0000"/>
                </a:solidFill>
              </a:rPr>
              <a:t>Topic Sentence</a:t>
            </a:r>
          </a:p>
          <a:p>
            <a:r>
              <a:rPr lang="en-US" sz="2000" dirty="0" smtClean="0">
                <a:solidFill>
                  <a:srgbClr val="92D050"/>
                </a:solidFill>
              </a:rPr>
              <a:t>Detail #1</a:t>
            </a:r>
          </a:p>
          <a:p>
            <a:r>
              <a:rPr lang="en-US" sz="2000" dirty="0" smtClean="0">
                <a:solidFill>
                  <a:srgbClr val="00B0F0"/>
                </a:solidFill>
              </a:rPr>
              <a:t>Detail #2</a:t>
            </a:r>
          </a:p>
          <a:p>
            <a:r>
              <a:rPr lang="en-US" sz="2000" dirty="0" smtClean="0"/>
              <a:t>Detail #3</a:t>
            </a:r>
          </a:p>
          <a:p>
            <a:r>
              <a:rPr lang="en-US" sz="2000" dirty="0" smtClean="0">
                <a:solidFill>
                  <a:srgbClr val="FFC000"/>
                </a:solidFill>
              </a:rPr>
              <a:t>Closing Sentence </a:t>
            </a:r>
            <a:endParaRPr lang="en-US" sz="2000" dirty="0">
              <a:solidFill>
                <a:srgbClr val="FFC000"/>
              </a:solidFill>
            </a:endParaRPr>
          </a:p>
        </p:txBody>
      </p:sp>
      <p:pic>
        <p:nvPicPr>
          <p:cNvPr id="5" name="Picture 4" descr="hamb 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47800" y="2057400"/>
            <a:ext cx="2286000" cy="1828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9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Parts!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457200" y="3343675"/>
            <a:ext cx="4038600" cy="103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The Top Bun:</a:t>
            </a:r>
          </a:p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The top bun represents the topic sentence.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Example:</a:t>
            </a:r>
          </a:p>
          <a:p>
            <a:pPr>
              <a:buNone/>
            </a:pPr>
            <a:r>
              <a:rPr lang="en-US" dirty="0" smtClean="0"/>
              <a:t>Christmas is my favorite holiday.</a:t>
            </a:r>
            <a:endParaRPr lang="en-US" dirty="0"/>
          </a:p>
        </p:txBody>
      </p:sp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4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229600" cy="1143000"/>
          </a:xfrm>
        </p:spPr>
        <p:txBody>
          <a:bodyPr/>
          <a:lstStyle/>
          <a:p>
            <a:r>
              <a:rPr lang="en-US" dirty="0" smtClean="0"/>
              <a:t>The Tomato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Tomato: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The tomato represents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detail # 1</a:t>
            </a:r>
          </a:p>
          <a:p>
            <a:endParaRPr lang="en-US" dirty="0" smtClean="0"/>
          </a:p>
          <a:p>
            <a:r>
              <a:rPr lang="en-US" dirty="0" smtClean="0"/>
              <a:t>For example:</a:t>
            </a:r>
          </a:p>
          <a:p>
            <a:r>
              <a:rPr lang="en-US" dirty="0" smtClean="0"/>
              <a:t>The first reason Christmas is my favorite holiday is because I get lots of gifts.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" y="3563144"/>
            <a:ext cx="39243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65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516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Cheese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Cheese: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The cheese represents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detail #2: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Example:</a:t>
            </a:r>
          </a:p>
          <a:p>
            <a:pPr>
              <a:buNone/>
            </a:pPr>
            <a:r>
              <a:rPr lang="en-US" dirty="0" smtClean="0"/>
              <a:t>Second, I get to eat all kinds of great food.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609616"/>
            <a:ext cx="4038600" cy="50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61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Meat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Meat: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The meat represents detail # 3</a:t>
            </a:r>
          </a:p>
          <a:p>
            <a:endParaRPr lang="en-US" dirty="0" smtClean="0"/>
          </a:p>
          <a:p>
            <a:r>
              <a:rPr lang="en-US" dirty="0" smtClean="0"/>
              <a:t>Example:</a:t>
            </a:r>
          </a:p>
          <a:p>
            <a:r>
              <a:rPr lang="en-US" dirty="0" smtClean="0"/>
              <a:t>Lastly, I get to visit with all my family at Christmas.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9587" y="3582194"/>
            <a:ext cx="393382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75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Bottom Bun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Bottom Bun: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The Bottom Bun represents the closing sentence</a:t>
            </a:r>
          </a:p>
          <a:p>
            <a:endParaRPr lang="en-US" dirty="0" smtClean="0"/>
          </a:p>
          <a:p>
            <a:r>
              <a:rPr lang="en-US" dirty="0" smtClean="0"/>
              <a:t>Example:</a:t>
            </a:r>
          </a:p>
          <a:p>
            <a:r>
              <a:rPr lang="en-US" dirty="0" smtClean="0"/>
              <a:t>Gifts, good food and family are the reasons Christmas is my favorite holiday.</a:t>
            </a:r>
          </a:p>
          <a:p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439708"/>
            <a:ext cx="4038600" cy="846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5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</TotalTime>
  <Words>379</Words>
  <Application>Microsoft Office PowerPoint</Application>
  <PresentationFormat>On-screen Show (4:3)</PresentationFormat>
  <Paragraphs>90</Paragraphs>
  <Slides>10</Slides>
  <Notes>1</Notes>
  <HiddenSlides>0</HiddenSlides>
  <MMClips>13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The Hamburger and the Paragraph</vt:lpstr>
      <vt:lpstr>The Formula! </vt:lpstr>
      <vt:lpstr>How does it work????</vt:lpstr>
      <vt:lpstr>How it Works!</vt:lpstr>
      <vt:lpstr>The Parts!</vt:lpstr>
      <vt:lpstr>The Tomato</vt:lpstr>
      <vt:lpstr>The Cheese</vt:lpstr>
      <vt:lpstr>The Meat</vt:lpstr>
      <vt:lpstr>The Bottom Bun</vt:lpstr>
      <vt:lpstr>The Finished Product: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Hamburger and the Paragraph</dc:title>
  <dc:creator>darlene</dc:creator>
  <cp:lastModifiedBy>darlene</cp:lastModifiedBy>
  <cp:revision>11</cp:revision>
  <dcterms:created xsi:type="dcterms:W3CDTF">2011-10-04T18:05:49Z</dcterms:created>
  <dcterms:modified xsi:type="dcterms:W3CDTF">2011-11-22T22:59:40Z</dcterms:modified>
</cp:coreProperties>
</file>